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3" r:id="rId9"/>
    <p:sldId id="262" r:id="rId10"/>
    <p:sldId id="261" r:id="rId11"/>
    <p:sldId id="260" r:id="rId12"/>
    <p:sldId id="271" r:id="rId13"/>
    <p:sldId id="270" r:id="rId14"/>
    <p:sldId id="269" r:id="rId15"/>
    <p:sldId id="268" r:id="rId16"/>
    <p:sldId id="274" r:id="rId17"/>
    <p:sldId id="273" r:id="rId18"/>
    <p:sldId id="272" r:id="rId19"/>
    <p:sldId id="276" r:id="rId20"/>
    <p:sldId id="275" r:id="rId21"/>
    <p:sldId id="278" r:id="rId22"/>
    <p:sldId id="279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59D5-F2BC-4C97-94F6-A7EF80BB2A70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7611B-F3F0-4BBD-9A31-18C43A6B76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7611B-F3F0-4BBD-9A31-18C43A6B76E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C53ED35-1B31-4D5A-B6EB-45B74E28F3E5}" type="datetime1">
              <a:rPr lang="en-US" smtClean="0"/>
              <a:t>5/18/2014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7E38ED-0B2B-4589-BBBB-6A6C8FE6FCF2}" type="datetime1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24D3-5CB3-46BE-A90A-CA87E8577D4E}" type="datetime1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11DAE-0CC6-4086-A6FD-0257256C66D9}" type="datetime1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6BCC238-71FF-4042-84D2-8807E8C345EF}" type="datetime1">
              <a:rPr lang="en-US" smtClean="0"/>
              <a:t>5/18/2014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D9F5C5-96D4-4DA9-AD61-ECA07E82DFC6}" type="datetime1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24A3A3-E76D-461A-8C6B-9FE38BB5FD0A}" type="datetime1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7106C6-D56D-4D0E-B309-2B53EC153428}" type="datetime1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C7657-1B2F-4097-89CF-57BF1D10AA7F}" type="datetime1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3FF4E61-F2D6-4791-B233-789B99AA5726}" type="datetime1">
              <a:rPr lang="en-US" smtClean="0"/>
              <a:t>5/18/2014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778EE3-934F-4D1F-AE48-12A11F783874}" type="datetime1">
              <a:rPr lang="en-US" smtClean="0"/>
              <a:t>5/18/2014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514074-A6AE-4753-9C08-EE5689907D43}" type="datetime1">
              <a:rPr lang="en-US" smtClean="0"/>
              <a:t>5/18/2014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3175780-11F1-4D6C-9ED3-37C17487128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fade thruBlk="1"/>
  </p:transition>
  <p:hf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Diplomski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724400"/>
            <a:ext cx="6560234" cy="1752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	Mina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Relji</a:t>
            </a: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 248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/09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Veljko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Milutinovi</a:t>
            </a:r>
            <a:r>
              <a:rPr lang="sr-Latn-R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ć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</a:t>
            </a:r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22120"/>
            <a:ext cx="8915400" cy="452628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Interakcija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grafi</a:t>
            </a:r>
            <a:r>
              <a:rPr lang="sr-Latn-RS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korisni</a:t>
            </a:r>
            <a:r>
              <a:rPr lang="sr-Latn-RS" dirty="0" smtClean="0"/>
              <a:t>č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interfejsom</a:t>
            </a:r>
            <a:endParaRPr lang="en-US" dirty="0" smtClean="0"/>
          </a:p>
          <a:p>
            <a:pPr lvl="1"/>
            <a:r>
              <a:rPr lang="en-US" sz="2800" dirty="0" err="1" smtClean="0"/>
              <a:t>Grafi</a:t>
            </a:r>
            <a:r>
              <a:rPr lang="sr-Latn-RS" sz="2800" dirty="0" smtClean="0"/>
              <a:t>č</a:t>
            </a:r>
            <a:r>
              <a:rPr lang="en-US" sz="2800" dirty="0" err="1" smtClean="0"/>
              <a:t>ki</a:t>
            </a:r>
            <a:r>
              <a:rPr lang="en-US" sz="2800" dirty="0" smtClean="0"/>
              <a:t> </a:t>
            </a:r>
            <a:r>
              <a:rPr lang="en-US" sz="2800" dirty="0" err="1" smtClean="0"/>
              <a:t>prozori</a:t>
            </a:r>
            <a:endParaRPr lang="en-US" sz="2800" dirty="0" smtClean="0"/>
          </a:p>
          <a:p>
            <a:pPr lvl="1"/>
            <a:r>
              <a:rPr lang="en-US" sz="2800" dirty="0" err="1" smtClean="0"/>
              <a:t>Meniji</a:t>
            </a:r>
            <a:endParaRPr lang="en-US" sz="2800" dirty="0" smtClean="0"/>
          </a:p>
          <a:p>
            <a:pPr lvl="1"/>
            <a:r>
              <a:rPr lang="en-US" sz="2800" dirty="0" err="1" smtClean="0"/>
              <a:t>Dugmad</a:t>
            </a:r>
            <a:endParaRPr lang="en-US" sz="2800" dirty="0" smtClean="0"/>
          </a:p>
          <a:p>
            <a:pPr lvl="1"/>
            <a:endParaRPr lang="en-US" sz="2800" dirty="0" smtClean="0"/>
          </a:p>
          <a:p>
            <a:r>
              <a:rPr lang="en-US" dirty="0" err="1" smtClean="0"/>
              <a:t>Automatizacija</a:t>
            </a:r>
            <a:r>
              <a:rPr lang="en-US" dirty="0" smtClean="0"/>
              <a:t> </a:t>
            </a:r>
            <a:r>
              <a:rPr lang="en-US" dirty="0" err="1" smtClean="0"/>
              <a:t>korisni</a:t>
            </a:r>
            <a:r>
              <a:rPr lang="sr-Latn-RS" dirty="0" smtClean="0"/>
              <a:t>č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Zovu</a:t>
            </a:r>
            <a:r>
              <a:rPr lang="en-US" dirty="0" smtClean="0"/>
              <a:t> se </a:t>
            </a:r>
            <a:r>
              <a:rPr lang="en-US" dirty="0" err="1" smtClean="0"/>
              <a:t>jo</a:t>
            </a:r>
            <a:r>
              <a:rPr lang="sr-Latn-RS" dirty="0" smtClean="0"/>
              <a:t>š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“</a:t>
            </a:r>
            <a:r>
              <a:rPr lang="en-US" dirty="0" err="1" smtClean="0"/>
              <a:t>makroi</a:t>
            </a:r>
            <a:r>
              <a:rPr lang="en-US" dirty="0" smtClean="0"/>
              <a:t>”</a:t>
            </a:r>
          </a:p>
          <a:p>
            <a:pPr lvl="1"/>
            <a:r>
              <a:rPr lang="en-US" sz="2800" dirty="0" err="1" smtClean="0"/>
              <a:t>Kontrola</a:t>
            </a:r>
            <a:r>
              <a:rPr lang="en-US" sz="2800" dirty="0" smtClean="0"/>
              <a:t> se </a:t>
            </a:r>
            <a:r>
              <a:rPr lang="en-US" sz="2800" dirty="0" err="1" smtClean="0"/>
              <a:t>sprovodi</a:t>
            </a:r>
            <a:r>
              <a:rPr lang="en-US" sz="2800" dirty="0" smtClean="0"/>
              <a:t> </a:t>
            </a:r>
            <a:r>
              <a:rPr lang="en-US" sz="2800" dirty="0" err="1" smtClean="0"/>
              <a:t>putem</a:t>
            </a:r>
            <a:r>
              <a:rPr lang="en-US" sz="2800" dirty="0" smtClean="0"/>
              <a:t> </a:t>
            </a:r>
            <a:r>
              <a:rPr lang="en-US" sz="2800" dirty="0" err="1" smtClean="0"/>
              <a:t>pritiskanja</a:t>
            </a:r>
            <a:r>
              <a:rPr lang="en-US" sz="2800" dirty="0" smtClean="0"/>
              <a:t> </a:t>
            </a:r>
            <a:r>
              <a:rPr lang="en-US" sz="2800" dirty="0" err="1" smtClean="0"/>
              <a:t>dugmi</a:t>
            </a:r>
            <a:r>
              <a:rPr lang="sr-Latn-RS" sz="2800" dirty="0" smtClean="0"/>
              <a:t>ć</a:t>
            </a:r>
            <a:r>
              <a:rPr lang="en-US" sz="2800" dirty="0" smtClean="0"/>
              <a:t>a</a:t>
            </a:r>
          </a:p>
          <a:p>
            <a:pPr lvl="1"/>
            <a:r>
              <a:rPr lang="en-US" sz="2800" dirty="0" err="1" smtClean="0"/>
              <a:t>Kontrola</a:t>
            </a:r>
            <a:r>
              <a:rPr lang="en-US" sz="2800" dirty="0" smtClean="0"/>
              <a:t> se </a:t>
            </a:r>
            <a:r>
              <a:rPr lang="en-US" sz="2800" dirty="0" err="1" smtClean="0"/>
              <a:t>sprovodi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akciju</a:t>
            </a:r>
            <a:r>
              <a:rPr lang="en-US" sz="2800" dirty="0" smtClean="0"/>
              <a:t> mi</a:t>
            </a:r>
            <a:r>
              <a:rPr lang="sr-Latn-RS" sz="2800" dirty="0" smtClean="0"/>
              <a:t>š</a:t>
            </a:r>
            <a:r>
              <a:rPr lang="en-US" sz="2800" dirty="0" smtClean="0"/>
              <a:t>a</a:t>
            </a:r>
            <a:endParaRPr lang="en-US" sz="2800" dirty="0" smtClean="0"/>
          </a:p>
          <a:p>
            <a:pPr lvl="1">
              <a:buNone/>
            </a:pPr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9498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10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Specifi</a:t>
            </a:r>
            <a:r>
              <a:rPr lang="sr-Latn-R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Idiomatski</a:t>
            </a:r>
            <a:r>
              <a:rPr lang="en-US" dirty="0" smtClean="0"/>
              <a:t> </a:t>
            </a:r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Skrojeni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Izra</a:t>
            </a:r>
            <a:r>
              <a:rPr lang="sr-Latn-RS" dirty="0" smtClean="0"/>
              <a:t>ž</a:t>
            </a:r>
            <a:r>
              <a:rPr lang="en-US" dirty="0" err="1" smtClean="0"/>
              <a:t>avanje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ekspertskog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endParaRPr lang="en-US" dirty="0" smtClean="0"/>
          </a:p>
          <a:p>
            <a:pPr lvl="1"/>
            <a:r>
              <a:rPr lang="en-US" dirty="0" err="1" smtClean="0"/>
              <a:t>Kompjuterske</a:t>
            </a:r>
            <a:r>
              <a:rPr lang="en-US" dirty="0" smtClean="0"/>
              <a:t> </a:t>
            </a:r>
            <a:r>
              <a:rPr lang="en-US" dirty="0" err="1" smtClean="0"/>
              <a:t>igrice</a:t>
            </a:r>
            <a:r>
              <a:rPr lang="en-US" dirty="0" smtClean="0"/>
              <a:t> (“gaming” </a:t>
            </a:r>
            <a:r>
              <a:rPr lang="en-US" dirty="0" err="1" smtClean="0"/>
              <a:t>okru</a:t>
            </a:r>
            <a:r>
              <a:rPr lang="sr-Latn-RS" dirty="0" smtClean="0"/>
              <a:t>ž</a:t>
            </a:r>
            <a:r>
              <a:rPr lang="en-US" dirty="0" err="1" smtClean="0"/>
              <a:t>enje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Specifi</a:t>
            </a:r>
            <a:r>
              <a:rPr lang="sr-Latn-RS" dirty="0" smtClean="0"/>
              <a:t>č</a:t>
            </a:r>
            <a:r>
              <a:rPr lang="en-US" dirty="0" smtClean="0"/>
              <a:t>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domen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Specijalizovan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jednu</a:t>
            </a:r>
            <a:r>
              <a:rPr lang="en-US" dirty="0" smtClean="0"/>
              <a:t> </a:t>
            </a:r>
            <a:r>
              <a:rPr lang="en-US" dirty="0" err="1" smtClean="0"/>
              <a:t>aplikaciju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8736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11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</a:t>
            </a:r>
            <a:r>
              <a:rPr lang="en-US" dirty="0" err="1" smtClean="0"/>
              <a:t>gradivi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Tehni</a:t>
            </a:r>
            <a:r>
              <a:rPr lang="sr-Latn-RS" dirty="0" smtClean="0"/>
              <a:t>č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sli</a:t>
            </a:r>
            <a:r>
              <a:rPr lang="sr-Latn-R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jezicima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endParaRPr lang="en-US" dirty="0" smtClean="0"/>
          </a:p>
          <a:p>
            <a:r>
              <a:rPr lang="en-US" dirty="0" err="1" smtClean="0"/>
              <a:t>Preno</a:t>
            </a:r>
            <a:r>
              <a:rPr lang="sr-Latn-RS" dirty="0" smtClean="0"/>
              <a:t>š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sr-Latn-RS" dirty="0" smtClean="0"/>
              <a:t>š</a:t>
            </a:r>
            <a:r>
              <a:rPr lang="en-US" dirty="0" smtClean="0"/>
              <a:t>tine </a:t>
            </a:r>
            <a:r>
              <a:rPr lang="en-US" dirty="0" err="1" smtClean="0"/>
              <a:t>izme</a:t>
            </a:r>
            <a:r>
              <a:rPr lang="sr-Latn-R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aplikacija</a:t>
            </a:r>
            <a:endParaRPr lang="en-US" dirty="0" smtClean="0"/>
          </a:p>
          <a:p>
            <a:r>
              <a:rPr lang="en-US" dirty="0" err="1" smtClean="0"/>
              <a:t>Primena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Aplikacije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zahtevaju</a:t>
            </a:r>
            <a:r>
              <a:rPr lang="en-US" dirty="0" smtClean="0"/>
              <a:t> </a:t>
            </a:r>
            <a:r>
              <a:rPr lang="en-US" dirty="0" err="1" smtClean="0"/>
              <a:t>brze</a:t>
            </a:r>
            <a:r>
              <a:rPr lang="en-US" dirty="0" smtClean="0"/>
              <a:t> </a:t>
            </a:r>
            <a:r>
              <a:rPr lang="en-US" dirty="0" err="1" smtClean="0"/>
              <a:t>performanse</a:t>
            </a:r>
            <a:endParaRPr lang="en-US" dirty="0" smtClean="0"/>
          </a:p>
          <a:p>
            <a:pPr lvl="2"/>
            <a:r>
              <a:rPr lang="en-US" dirty="0" err="1" smtClean="0"/>
              <a:t>Brze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prototipa</a:t>
            </a:r>
            <a:endParaRPr lang="en-US" dirty="0" smtClean="0"/>
          </a:p>
          <a:p>
            <a:pPr lvl="2"/>
            <a:r>
              <a:rPr lang="en-US" dirty="0" err="1" smtClean="0"/>
              <a:t>Korisnik</a:t>
            </a:r>
            <a:r>
              <a:rPr lang="en-US" dirty="0" smtClean="0"/>
              <a:t> ne </a:t>
            </a:r>
            <a:r>
              <a:rPr lang="en-US" dirty="0" err="1" smtClean="0"/>
              <a:t>zna</a:t>
            </a:r>
            <a:r>
              <a:rPr lang="en-US" dirty="0" smtClean="0"/>
              <a:t> </a:t>
            </a:r>
            <a:r>
              <a:rPr lang="en-US" dirty="0" err="1" smtClean="0"/>
              <a:t>unutra</a:t>
            </a:r>
            <a:r>
              <a:rPr lang="sr-Latn-RS" dirty="0" smtClean="0"/>
              <a:t>š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delovanje</a:t>
            </a:r>
            <a:endParaRPr lang="en-US" dirty="0" smtClean="0"/>
          </a:p>
          <a:p>
            <a:r>
              <a:rPr lang="en-US" dirty="0" err="1" smtClean="0"/>
              <a:t>Primeri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Lua</a:t>
            </a:r>
            <a:endParaRPr lang="en-US" dirty="0" smtClean="0"/>
          </a:p>
          <a:p>
            <a:pPr lvl="1"/>
            <a:r>
              <a:rPr lang="en-US" dirty="0" smtClean="0"/>
              <a:t>Python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477000"/>
            <a:ext cx="7974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12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6280"/>
          </a:xfrm>
        </p:spPr>
        <p:txBody>
          <a:bodyPr/>
          <a:lstStyle/>
          <a:p>
            <a:r>
              <a:rPr lang="en-US" dirty="0" err="1" smtClean="0"/>
              <a:t>Prednosti</a:t>
            </a:r>
            <a:r>
              <a:rPr lang="en-US" dirty="0" smtClean="0"/>
              <a:t> </a:t>
            </a:r>
            <a:r>
              <a:rPr lang="en-US" dirty="0" err="1" smtClean="0"/>
              <a:t>skriptnih</a:t>
            </a:r>
            <a:r>
              <a:rPr lang="en-US" dirty="0" smtClean="0"/>
              <a:t> </a:t>
            </a:r>
            <a:r>
              <a:rPr lang="en-US" dirty="0" err="1" smtClean="0"/>
              <a:t>programskih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Kratki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RS" dirty="0" smtClean="0"/>
              <a:t>ž</a:t>
            </a:r>
            <a:r>
              <a:rPr lang="en-US" dirty="0" err="1" smtClean="0"/>
              <a:t>eti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endParaRPr lang="en-US" dirty="0" smtClean="0"/>
          </a:p>
          <a:p>
            <a:pPr lvl="1"/>
            <a:r>
              <a:rPr lang="en-US" dirty="0" err="1" smtClean="0"/>
              <a:t>Brzi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endParaRPr lang="en-US" dirty="0" smtClean="0"/>
          </a:p>
          <a:p>
            <a:pPr lvl="1"/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gre</a:t>
            </a:r>
            <a:r>
              <a:rPr lang="sr-Latn-RS" dirty="0" smtClean="0"/>
              <a:t>š</a:t>
            </a:r>
            <a:r>
              <a:rPr lang="en-US" dirty="0" err="1" smtClean="0"/>
              <a:t>ke</a:t>
            </a:r>
            <a:endParaRPr lang="en-US" dirty="0" smtClean="0"/>
          </a:p>
          <a:p>
            <a:pPr lvl="1"/>
            <a:r>
              <a:rPr lang="en-US" dirty="0" err="1" smtClean="0"/>
              <a:t>Izostavljeno</a:t>
            </a:r>
            <a:r>
              <a:rPr lang="en-US" dirty="0" smtClean="0"/>
              <a:t> </a:t>
            </a:r>
            <a:r>
              <a:rPr lang="en-US" dirty="0" err="1" smtClean="0"/>
              <a:t>prevo</a:t>
            </a:r>
            <a:r>
              <a:rPr lang="sr-Latn-RS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endParaRPr lang="en-US" dirty="0" smtClean="0"/>
          </a:p>
          <a:p>
            <a:pPr lvl="1"/>
            <a:r>
              <a:rPr lang="en-US" dirty="0" err="1" smtClean="0"/>
              <a:t>Provere</a:t>
            </a:r>
            <a:r>
              <a:rPr lang="en-US" dirty="0" smtClean="0"/>
              <a:t> u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RS" dirty="0" smtClean="0"/>
              <a:t>š</a:t>
            </a:r>
            <a:r>
              <a:rPr lang="en-US" dirty="0" err="1" smtClean="0"/>
              <a:t>avanja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Bogate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gotovih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553200"/>
            <a:ext cx="8736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13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320"/>
            <a:ext cx="8305800" cy="452628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Prednosti</a:t>
            </a:r>
            <a:r>
              <a:rPr lang="en-US" dirty="0" smtClean="0"/>
              <a:t> </a:t>
            </a:r>
            <a:r>
              <a:rPr lang="en-US" dirty="0" err="1" smtClean="0"/>
              <a:t>sistemskih</a:t>
            </a:r>
            <a:r>
              <a:rPr lang="en-US" dirty="0" smtClean="0"/>
              <a:t> </a:t>
            </a:r>
            <a:r>
              <a:rPr lang="en-US" dirty="0" err="1" smtClean="0"/>
              <a:t>programskih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Osiguran</a:t>
            </a:r>
            <a:r>
              <a:rPr lang="en-US" dirty="0" smtClean="0"/>
              <a:t> </a:t>
            </a:r>
            <a:r>
              <a:rPr lang="en-US" dirty="0" err="1" smtClean="0"/>
              <a:t>bolji</a:t>
            </a:r>
            <a:r>
              <a:rPr lang="en-US" dirty="0" smtClean="0"/>
              <a:t> </a:t>
            </a:r>
            <a:r>
              <a:rPr lang="en-US" dirty="0" smtClean="0"/>
              <a:t>u</a:t>
            </a:r>
            <a:r>
              <a:rPr lang="sr-Latn-RS" dirty="0" smtClean="0"/>
              <a:t>č</a:t>
            </a:r>
            <a:r>
              <a:rPr lang="en-US" dirty="0" err="1" smtClean="0"/>
              <a:t>inak</a:t>
            </a:r>
            <a:r>
              <a:rPr lang="en-US" dirty="0" smtClean="0"/>
              <a:t> </a:t>
            </a:r>
            <a:r>
              <a:rPr lang="en-US" dirty="0" err="1" smtClean="0"/>
              <a:t>kona</a:t>
            </a:r>
            <a:r>
              <a:rPr lang="sr-Latn-RS" dirty="0" smtClean="0"/>
              <a:t>č</a:t>
            </a:r>
            <a:r>
              <a:rPr lang="en-US" dirty="0" err="1" smtClean="0"/>
              <a:t>nog</a:t>
            </a:r>
            <a:r>
              <a:rPr lang="en-US" dirty="0" smtClean="0"/>
              <a:t> </a:t>
            </a:r>
            <a:r>
              <a:rPr lang="en-US" dirty="0" err="1" smtClean="0"/>
              <a:t>koda</a:t>
            </a:r>
            <a:endParaRPr lang="en-US" dirty="0" smtClean="0"/>
          </a:p>
          <a:p>
            <a:pPr lvl="1"/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detaljima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RS" dirty="0" smtClean="0"/>
              <a:t>š</a:t>
            </a:r>
            <a:r>
              <a:rPr lang="en-US" dirty="0" err="1" smtClean="0"/>
              <a:t>avanja</a:t>
            </a:r>
            <a:endParaRPr lang="en-US" dirty="0" smtClean="0"/>
          </a:p>
          <a:p>
            <a:pPr lvl="1"/>
            <a:r>
              <a:rPr lang="en-US" dirty="0" err="1" smtClean="0"/>
              <a:t>Pogodni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RS" dirty="0" smtClean="0"/>
              <a:t>č</a:t>
            </a:r>
            <a:r>
              <a:rPr lang="en-US" dirty="0" err="1" smtClean="0"/>
              <a:t>unski</a:t>
            </a:r>
            <a:r>
              <a:rPr lang="en-US" dirty="0" smtClean="0"/>
              <a:t> </a:t>
            </a:r>
            <a:r>
              <a:rPr lang="en-US" dirty="0" err="1" smtClean="0"/>
              <a:t>zahtevne</a:t>
            </a:r>
            <a:r>
              <a:rPr lang="en-US" dirty="0" smtClean="0"/>
              <a:t> </a:t>
            </a:r>
            <a:r>
              <a:rPr lang="en-US" dirty="0" err="1" smtClean="0"/>
              <a:t>funkcionalnosti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Pogodni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izradu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sr-Latn-RS" dirty="0" smtClean="0"/>
              <a:t>ć</a:t>
            </a:r>
            <a:r>
              <a:rPr lang="en-US" dirty="0" smtClean="0"/>
              <a:t>e se </a:t>
            </a:r>
            <a:r>
              <a:rPr lang="en-US" dirty="0" err="1" smtClean="0"/>
              <a:t>koristiti</a:t>
            </a:r>
            <a:r>
              <a:rPr lang="en-US" dirty="0" smtClean="0"/>
              <a:t> u </a:t>
            </a:r>
            <a:r>
              <a:rPr lang="en-US" dirty="0" err="1" smtClean="0"/>
              <a:t>skriptnom</a:t>
            </a:r>
            <a:r>
              <a:rPr lang="en-US" dirty="0" smtClean="0"/>
              <a:t> </a:t>
            </a:r>
            <a:r>
              <a:rPr lang="en-US" dirty="0" err="1" smtClean="0"/>
              <a:t>jeziku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553200"/>
            <a:ext cx="7974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14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Promenljive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229600" cy="4526280"/>
          </a:xfrm>
        </p:spPr>
        <p:txBody>
          <a:bodyPr/>
          <a:lstStyle/>
          <a:p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sr-Latn-RS" dirty="0" smtClean="0"/>
              <a:t>ž</a:t>
            </a:r>
            <a:r>
              <a:rPr lang="en-US" dirty="0" smtClean="0"/>
              <a:t>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tipove</a:t>
            </a:r>
            <a:endParaRPr lang="en-US" dirty="0" smtClean="0"/>
          </a:p>
          <a:p>
            <a:pPr lvl="1"/>
            <a:r>
              <a:rPr lang="en-US" dirty="0" err="1" smtClean="0"/>
              <a:t>Promenljivo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zamenljivo</a:t>
            </a:r>
            <a:r>
              <a:rPr lang="en-US" dirty="0" smtClean="0"/>
              <a:t> </a:t>
            </a:r>
            <a:r>
              <a:rPr lang="en-US" dirty="0" err="1" smtClean="0"/>
              <a:t>pona</a:t>
            </a:r>
            <a:r>
              <a:rPr lang="sr-Latn-RS" dirty="0" smtClean="0"/>
              <a:t>š</a:t>
            </a:r>
            <a:r>
              <a:rPr lang="en-US" dirty="0" err="1" smtClean="0"/>
              <a:t>anje</a:t>
            </a:r>
            <a:endParaRPr lang="en-US" dirty="0" smtClean="0"/>
          </a:p>
          <a:p>
            <a:pPr lvl="1"/>
            <a:r>
              <a:rPr lang="en-US" dirty="0" err="1" smtClean="0"/>
              <a:t>Promenljive</a:t>
            </a:r>
            <a:r>
              <a:rPr lang="en-US" dirty="0" smtClean="0"/>
              <a:t> String u </a:t>
            </a:r>
            <a:r>
              <a:rPr lang="en-US" dirty="0" err="1" smtClean="0"/>
              <a:t>jednom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Integer u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endParaRPr lang="en-US" dirty="0" smtClean="0"/>
          </a:p>
          <a:p>
            <a:r>
              <a:rPr lang="en-US" dirty="0" smtClean="0"/>
              <a:t>String </a:t>
            </a:r>
            <a:r>
              <a:rPr lang="en-US" dirty="0" err="1" smtClean="0"/>
              <a:t>orijentisani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 smtClean="0"/>
          </a:p>
          <a:p>
            <a:pPr lvl="1"/>
            <a:r>
              <a:rPr lang="en-US" dirty="0" err="1" smtClean="0"/>
              <a:t>Uniformna</a:t>
            </a:r>
            <a:r>
              <a:rPr lang="en-US" dirty="0" smtClean="0"/>
              <a:t> </a:t>
            </a:r>
            <a:r>
              <a:rPr lang="en-US" dirty="0" err="1" smtClean="0"/>
              <a:t>reprezentacija</a:t>
            </a:r>
            <a:r>
              <a:rPr lang="en-US" dirty="0" smtClean="0"/>
              <a:t> </a:t>
            </a:r>
            <a:r>
              <a:rPr lang="en-US" dirty="0" err="1" smtClean="0"/>
              <a:t>razli</a:t>
            </a:r>
            <a:r>
              <a:rPr lang="sr-Latn-RS" dirty="0" smtClean="0"/>
              <a:t>č</a:t>
            </a:r>
            <a:r>
              <a:rPr lang="en-US" dirty="0" err="1" smtClean="0"/>
              <a:t>itih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endParaRPr lang="en-US" dirty="0" smtClean="0"/>
          </a:p>
          <a:p>
            <a:r>
              <a:rPr lang="en-US" dirty="0" err="1" smtClean="0"/>
              <a:t>Jezik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tipova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err="1" smtClean="0"/>
              <a:t>lak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477000"/>
            <a:ext cx="9498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15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Gre</a:t>
            </a:r>
            <a:r>
              <a:rPr lang="sr-Latn-RS" dirty="0" smtClean="0"/>
              <a:t>š</a:t>
            </a:r>
            <a:r>
              <a:rPr lang="en-US" dirty="0" err="1" smtClean="0"/>
              <a:t>ke</a:t>
            </a:r>
            <a:r>
              <a:rPr lang="en-US" dirty="0" smtClean="0"/>
              <a:t> u </a:t>
            </a:r>
            <a:r>
              <a:rPr lang="en-US" dirty="0" err="1" smtClean="0"/>
              <a:t>skriptnim</a:t>
            </a:r>
            <a:r>
              <a:rPr lang="en-US" dirty="0" smtClean="0"/>
              <a:t> </a:t>
            </a:r>
            <a:r>
              <a:rPr lang="en-US" dirty="0" err="1" smtClean="0"/>
              <a:t>jezicima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120"/>
            <a:ext cx="8229600" cy="4526280"/>
          </a:xfrm>
        </p:spPr>
        <p:txBody>
          <a:bodyPr/>
          <a:lstStyle/>
          <a:p>
            <a:r>
              <a:rPr lang="en-US" dirty="0" err="1" smtClean="0"/>
              <a:t>Podjednako</a:t>
            </a:r>
            <a:r>
              <a:rPr lang="en-US" dirty="0" smtClean="0"/>
              <a:t> </a:t>
            </a:r>
            <a:r>
              <a:rPr lang="en-US" dirty="0" err="1" smtClean="0"/>
              <a:t>bezbedni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sistemski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Detekcija</a:t>
            </a:r>
            <a:r>
              <a:rPr lang="en-US" dirty="0" smtClean="0"/>
              <a:t> </a:t>
            </a:r>
            <a:r>
              <a:rPr lang="en-US" dirty="0" err="1" smtClean="0"/>
              <a:t>gre</a:t>
            </a:r>
            <a:r>
              <a:rPr lang="sr-Latn-RS" dirty="0" smtClean="0"/>
              <a:t>š</a:t>
            </a:r>
            <a:r>
              <a:rPr lang="en-US" dirty="0" err="1" smtClean="0"/>
              <a:t>ke</a:t>
            </a:r>
            <a:r>
              <a:rPr lang="en-US" dirty="0" smtClean="0"/>
              <a:t> u </a:t>
            </a:r>
            <a:r>
              <a:rPr lang="en-US" dirty="0" err="1" smtClean="0"/>
              <a:t>poslednjem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endParaRPr lang="en-US" dirty="0" smtClean="0"/>
          </a:p>
          <a:p>
            <a:pPr lvl="1"/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promenljiva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U </a:t>
            </a:r>
            <a:r>
              <a:rPr lang="en-US" dirty="0" err="1" smtClean="0"/>
              <a:t>sistemskom</a:t>
            </a:r>
            <a:r>
              <a:rPr lang="en-US" dirty="0" smtClean="0"/>
              <a:t> </a:t>
            </a:r>
            <a:r>
              <a:rPr lang="en-US" dirty="0" err="1" smtClean="0"/>
              <a:t>jeziku</a:t>
            </a:r>
            <a:r>
              <a:rPr lang="en-US" dirty="0" smtClean="0"/>
              <a:t> u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prevo</a:t>
            </a:r>
            <a:r>
              <a:rPr lang="sr-Latn-RS" dirty="0" smtClean="0"/>
              <a:t>đ</a:t>
            </a:r>
            <a:r>
              <a:rPr lang="en-US" dirty="0" err="1" smtClean="0"/>
              <a:t>enja</a:t>
            </a:r>
            <a:endParaRPr lang="en-US" dirty="0" smtClean="0"/>
          </a:p>
          <a:p>
            <a:pPr lvl="1"/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: vi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koda</a:t>
            </a:r>
            <a:r>
              <a:rPr lang="en-US" dirty="0" smtClean="0"/>
              <a:t>, </a:t>
            </a:r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fleksibilnost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477000"/>
            <a:ext cx="10260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16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– </a:t>
            </a:r>
            <a:r>
              <a:rPr lang="en-US" dirty="0" err="1" smtClean="0"/>
              <a:t>Interpretirani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</a:t>
            </a:r>
            <a:r>
              <a:rPr lang="sr-Latn-RS" dirty="0" smtClean="0"/>
              <a:t>ž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preokreti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razvoja</a:t>
            </a:r>
            <a:endParaRPr lang="en-US" dirty="0" smtClean="0"/>
          </a:p>
          <a:p>
            <a:pPr lvl="1"/>
            <a:r>
              <a:rPr lang="en-US" dirty="0" err="1" smtClean="0"/>
              <a:t>Eliminisano</a:t>
            </a:r>
            <a:r>
              <a:rPr lang="en-US" dirty="0" smtClean="0"/>
              <a:t> </a:t>
            </a:r>
            <a:r>
              <a:rPr lang="en-US" dirty="0" err="1" smtClean="0"/>
              <a:t>kompajliranje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Aplikacije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regularnim</a:t>
            </a:r>
            <a:r>
              <a:rPr lang="en-US" dirty="0" smtClean="0"/>
              <a:t> </a:t>
            </a:r>
            <a:r>
              <a:rPr lang="en-US" dirty="0" err="1" smtClean="0"/>
              <a:t>izrazima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efikasnost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sistemske</a:t>
            </a:r>
            <a:endParaRPr lang="en-US" dirty="0" smtClean="0"/>
          </a:p>
          <a:p>
            <a:pPr lvl="1"/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– </a:t>
            </a:r>
            <a:r>
              <a:rPr lang="en-US" dirty="0" err="1" smtClean="0"/>
              <a:t>Kompajlirani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endParaRPr lang="en-US" dirty="0" smtClean="0"/>
          </a:p>
          <a:p>
            <a:pPr lvl="1"/>
            <a:r>
              <a:rPr lang="en-US" dirty="0" err="1" smtClean="0"/>
              <a:t>Interpretirani</a:t>
            </a:r>
            <a:r>
              <a:rPr lang="en-US" dirty="0" smtClean="0"/>
              <a:t> - mo</a:t>
            </a:r>
            <a:r>
              <a:rPr lang="sr-Latn-RS" dirty="0" smtClean="0"/>
              <a:t>ć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jednostavnost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Kompajlirani</a:t>
            </a:r>
            <a:r>
              <a:rPr lang="en-US" dirty="0" smtClean="0"/>
              <a:t> -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 smtClean="0"/>
              <a:t>mapiranja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hardver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3308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17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Pore</a:t>
            </a:r>
            <a:r>
              <a:rPr lang="sr-Latn-RS" dirty="0" smtClean="0"/>
              <a:t>đ</a:t>
            </a:r>
            <a:r>
              <a:rPr lang="en-US" dirty="0" err="1" smtClean="0"/>
              <a:t>enje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65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200400"/>
                <a:gridCol w="3276600"/>
              </a:tblGrid>
              <a:tr h="448747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Kompajlirani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Interpretirani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1438451"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Prednosti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Brzo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 </a:t>
                      </a:r>
                      <a:r>
                        <a:rPr lang="en-US" sz="1800" kern="50" dirty="0" err="1" smtClean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izvršavanje</a:t>
                      </a:r>
                      <a:r>
                        <a:rPr lang="en-US" sz="1800" kern="50" dirty="0" smtClean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 </a:t>
                      </a:r>
                      <a:r>
                        <a:rPr lang="en-US" sz="1800" kern="50" dirty="0" err="1" smtClean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programa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;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Korišćenje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 </a:t>
                      </a: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specifičnosti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arhitekture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 </a:t>
                      </a: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računara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;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Jednostavnije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debugovanje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distribucija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koda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Fleksibilnije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promene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Nezavisan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od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mašine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1770401">
                <a:tc>
                  <a:txBody>
                    <a:bodyPr/>
                    <a:lstStyle/>
                    <a:p>
                      <a:r>
                        <a:rPr kumimoji="0" lang="en-US" sz="18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Nedostaci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Pred-procesiranje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programa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;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Složenost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: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Složenije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 debug-</a:t>
                      </a:r>
                      <a:r>
                        <a:rPr lang="en-US" sz="1800" kern="50" dirty="0" err="1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ovanje</a:t>
                      </a:r>
                      <a:r>
                        <a:rPr lang="en-US" sz="1800" kern="50" dirty="0">
                          <a:solidFill>
                            <a:srgbClr val="00000A"/>
                          </a:solidFill>
                          <a:latin typeface="+mj-lt"/>
                          <a:ea typeface="SimSun"/>
                          <a:cs typeface="Mangal"/>
                        </a:rPr>
                        <a:t>;</a:t>
                      </a:r>
                      <a:endParaRPr lang="en-US" sz="1800" kern="50" dirty="0">
                        <a:latin typeface="+mj-lt"/>
                        <a:ea typeface="SimSu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Sporije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izvršavanje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Veće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opterećenje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memorije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Lošiji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stil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programiranja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sloboda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programera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);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77000"/>
            <a:ext cx="11784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18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369004"/>
            <a:ext cx="8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Prednosti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mane </a:t>
            </a:r>
            <a:r>
              <a:rPr lang="en-US" sz="2400" dirty="0" err="1"/>
              <a:t>programa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kompajliranih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interpretativnih</a:t>
            </a:r>
            <a:r>
              <a:rPr lang="en-US" sz="2400" dirty="0"/>
              <a:t> </a:t>
            </a:r>
            <a:r>
              <a:rPr lang="en-US" sz="2400" dirty="0" err="1" smtClean="0"/>
              <a:t>programskih</a:t>
            </a:r>
            <a:r>
              <a:rPr lang="en-US" sz="2400" dirty="0" smtClean="0"/>
              <a:t> </a:t>
            </a:r>
            <a:r>
              <a:rPr lang="en-US" sz="2400" dirty="0" err="1" smtClean="0"/>
              <a:t>jezika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Performanse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07920"/>
            <a:ext cx="8839200" cy="4526280"/>
          </a:xfrm>
        </p:spPr>
        <p:txBody>
          <a:bodyPr/>
          <a:lstStyle/>
          <a:p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</a:t>
            </a:r>
            <a:r>
              <a:rPr lang="en-US" dirty="0" err="1" smtClean="0"/>
              <a:t>napisane</a:t>
            </a:r>
            <a:r>
              <a:rPr lang="en-US" dirty="0" smtClean="0"/>
              <a:t> </a:t>
            </a:r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jezikom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napisanu</a:t>
            </a:r>
            <a:r>
              <a:rPr lang="en-US" dirty="0" smtClean="0"/>
              <a:t> </a:t>
            </a:r>
            <a:r>
              <a:rPr lang="en-US" dirty="0" err="1" smtClean="0"/>
              <a:t>sistemskim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Dominantan</a:t>
            </a:r>
            <a:r>
              <a:rPr lang="en-US" dirty="0" smtClean="0"/>
              <a:t> </a:t>
            </a:r>
            <a:r>
              <a:rPr lang="en-US" dirty="0" err="1" smtClean="0"/>
              <a:t>uticaj</a:t>
            </a:r>
            <a:r>
              <a:rPr lang="en-US" dirty="0" smtClean="0"/>
              <a:t> </a:t>
            </a:r>
            <a:r>
              <a:rPr lang="en-US" dirty="0" err="1" smtClean="0"/>
              <a:t>performanse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 smtClean="0"/>
          </a:p>
          <a:p>
            <a:pPr lvl="1"/>
            <a:r>
              <a:rPr lang="en-US" dirty="0" err="1" smtClean="0"/>
              <a:t>Komponente</a:t>
            </a:r>
            <a:r>
              <a:rPr lang="en-US" dirty="0" smtClean="0"/>
              <a:t> </a:t>
            </a:r>
            <a:r>
              <a:rPr lang="en-US" dirty="0" err="1" smtClean="0"/>
              <a:t>implementirane</a:t>
            </a:r>
            <a:r>
              <a:rPr lang="en-US" dirty="0" smtClean="0"/>
              <a:t> </a:t>
            </a:r>
            <a:r>
              <a:rPr lang="en-US" dirty="0" err="1" smtClean="0"/>
              <a:t>sistemskim</a:t>
            </a:r>
            <a:r>
              <a:rPr lang="en-US" dirty="0" smtClean="0"/>
              <a:t> </a:t>
            </a:r>
            <a:r>
              <a:rPr lang="en-US" dirty="0" err="1" smtClean="0"/>
              <a:t>jezikom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3400" y="6553200"/>
            <a:ext cx="9498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19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err="1" smtClean="0"/>
              <a:t>Fundamentalna</a:t>
            </a:r>
            <a:r>
              <a:rPr lang="en-US" sz="2800" dirty="0" smtClean="0"/>
              <a:t> </a:t>
            </a:r>
            <a:r>
              <a:rPr lang="en-US" sz="2800" dirty="0" err="1" smtClean="0"/>
              <a:t>promena</a:t>
            </a:r>
            <a:r>
              <a:rPr lang="en-US" sz="2800" dirty="0" smtClean="0"/>
              <a:t> u </a:t>
            </a:r>
            <a:r>
              <a:rPr lang="en-US" sz="2800" dirty="0" err="1" smtClean="0"/>
              <a:t>pisanju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programa</a:t>
            </a: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Prelazak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sistemskih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programskih</a:t>
            </a:r>
            <a:r>
              <a:rPr lang="en-US" sz="2800" dirty="0" smtClean="0"/>
              <a:t> </a:t>
            </a:r>
            <a:r>
              <a:rPr lang="en-US" sz="2800" dirty="0" err="1" smtClean="0"/>
              <a:t>jezika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 </a:t>
            </a:r>
            <a:r>
              <a:rPr lang="en-US" sz="2800" dirty="0" err="1" smtClean="0"/>
              <a:t>skriptne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programske</a:t>
            </a:r>
            <a:r>
              <a:rPr lang="en-US" sz="2800" dirty="0" smtClean="0"/>
              <a:t> </a:t>
            </a:r>
            <a:r>
              <a:rPr lang="en-US" sz="2800" dirty="0" err="1" smtClean="0"/>
              <a:t>jezike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Budu</a:t>
            </a:r>
            <a:r>
              <a:rPr lang="sr-Latn-RS" sz="2800" dirty="0" smtClean="0"/>
              <a:t>ć</a:t>
            </a:r>
            <a:r>
              <a:rPr lang="en-US" sz="2800" dirty="0" err="1" smtClean="0"/>
              <a:t>nost</a:t>
            </a:r>
            <a:r>
              <a:rPr lang="en-US" sz="2800" dirty="0" smtClean="0"/>
              <a:t> </a:t>
            </a:r>
            <a:r>
              <a:rPr lang="en-US" sz="2800" dirty="0" err="1" smtClean="0"/>
              <a:t>skriptnih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programskih</a:t>
            </a:r>
            <a:r>
              <a:rPr lang="en-US" sz="2800" dirty="0" smtClean="0"/>
              <a:t> </a:t>
            </a:r>
            <a:r>
              <a:rPr lang="en-US" sz="2800" dirty="0" err="1" smtClean="0"/>
              <a:t>jezika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553200"/>
            <a:ext cx="7974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2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Skrip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r>
              <a:rPr lang="en-US" dirty="0" smtClean="0"/>
              <a:t> – </a:t>
            </a:r>
            <a:r>
              <a:rPr lang="en-US" dirty="0" err="1" smtClean="0"/>
              <a:t>jezik</a:t>
            </a:r>
            <a:r>
              <a:rPr lang="en-US" dirty="0" smtClean="0"/>
              <a:t> </a:t>
            </a:r>
            <a:r>
              <a:rPr lang="en-US" dirty="0" err="1" smtClean="0"/>
              <a:t>visokog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0720"/>
            <a:ext cx="8229600" cy="4526280"/>
          </a:xfrm>
        </p:spPr>
        <p:txBody>
          <a:bodyPr/>
          <a:lstStyle/>
          <a:p>
            <a:r>
              <a:rPr lang="en-US" dirty="0" err="1" smtClean="0"/>
              <a:t>Udaljenost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arhitekture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sr-Latn-RS" dirty="0" smtClean="0"/>
              <a:t>č</a:t>
            </a:r>
            <a:r>
              <a:rPr lang="en-US" dirty="0" err="1" smtClean="0"/>
              <a:t>unara</a:t>
            </a:r>
            <a:endParaRPr lang="en-US" dirty="0" smtClean="0"/>
          </a:p>
          <a:p>
            <a:pPr lvl="1"/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brige</a:t>
            </a:r>
            <a:r>
              <a:rPr lang="en-US" dirty="0" smtClean="0"/>
              <a:t> o </a:t>
            </a:r>
            <a:r>
              <a:rPr lang="en-US" dirty="0" err="1" smtClean="0"/>
              <a:t>memorijskom</a:t>
            </a:r>
            <a:r>
              <a:rPr lang="en-US" dirty="0" smtClean="0"/>
              <a:t> </a:t>
            </a:r>
            <a:r>
              <a:rPr lang="en-US" dirty="0" err="1" smtClean="0"/>
              <a:t>prostoru</a:t>
            </a:r>
            <a:endParaRPr lang="en-US" dirty="0" smtClean="0"/>
          </a:p>
          <a:p>
            <a:r>
              <a:rPr lang="en-US" dirty="0" err="1" smtClean="0"/>
              <a:t>Sporiji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jezike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sr-Latn-RS" dirty="0" smtClean="0"/>
              <a:t>ž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endParaRPr lang="en-US" dirty="0" smtClean="0"/>
          </a:p>
          <a:p>
            <a:pPr lvl="1"/>
            <a:r>
              <a:rPr lang="en-US" dirty="0" err="1" smtClean="0"/>
              <a:t>Automatska</a:t>
            </a:r>
            <a:r>
              <a:rPr lang="en-US" dirty="0" smtClean="0"/>
              <a:t> </a:t>
            </a:r>
            <a:r>
              <a:rPr lang="en-US" dirty="0" err="1" smtClean="0"/>
              <a:t>briga</a:t>
            </a:r>
            <a:r>
              <a:rPr lang="en-US" dirty="0" smtClean="0"/>
              <a:t> o </a:t>
            </a:r>
            <a:r>
              <a:rPr lang="en-US" dirty="0" err="1" smtClean="0"/>
              <a:t>resursima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D</a:t>
            </a:r>
            <a:r>
              <a:rPr lang="en-US" dirty="0" err="1" smtClean="0"/>
              <a:t>odatno</a:t>
            </a:r>
            <a:r>
              <a:rPr lang="en-US" dirty="0" smtClean="0"/>
              <a:t> </a:t>
            </a:r>
            <a:r>
              <a:rPr lang="en-US" dirty="0" err="1" smtClean="0"/>
              <a:t>optere</a:t>
            </a:r>
            <a:r>
              <a:rPr lang="sr-Latn-RS" dirty="0" smtClean="0"/>
              <a:t>ć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endParaRPr lang="en-US" dirty="0" smtClean="0"/>
          </a:p>
          <a:p>
            <a:r>
              <a:rPr lang="en-US" dirty="0" err="1" smtClean="0"/>
              <a:t>Lak</a:t>
            </a:r>
            <a:r>
              <a:rPr lang="sr-Latn-RS" dirty="0" smtClean="0"/>
              <a:t>š</a:t>
            </a:r>
            <a:r>
              <a:rPr lang="en-US" dirty="0" smtClean="0"/>
              <a:t>a </a:t>
            </a:r>
            <a:r>
              <a:rPr lang="en-US" dirty="0" err="1" smtClean="0"/>
              <a:t>implemetacija</a:t>
            </a:r>
            <a:endParaRPr lang="en-US" dirty="0" smtClean="0"/>
          </a:p>
          <a:p>
            <a:r>
              <a:rPr lang="en-US" dirty="0" smtClean="0"/>
              <a:t>Br</a:t>
            </a:r>
            <a:r>
              <a:rPr lang="sr-Latn-RS" dirty="0" smtClean="0"/>
              <a:t>ž</a:t>
            </a:r>
            <a:r>
              <a:rPr lang="en-US" dirty="0" smtClean="0"/>
              <a:t>a </a:t>
            </a:r>
            <a:r>
              <a:rPr lang="en-US" dirty="0" err="1" smtClean="0"/>
              <a:t>implementacije</a:t>
            </a:r>
            <a:r>
              <a:rPr lang="en-US" dirty="0" smtClean="0"/>
              <a:t> &gt; </a:t>
            </a:r>
            <a:r>
              <a:rPr lang="en-US" dirty="0" err="1" smtClean="0"/>
              <a:t>brzina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RS" dirty="0" smtClean="0"/>
              <a:t>š</a:t>
            </a:r>
            <a:r>
              <a:rPr lang="en-US" dirty="0" err="1" smtClean="0"/>
              <a:t>avanja</a:t>
            </a:r>
            <a:endParaRPr lang="en-US" dirty="0" smtClean="0"/>
          </a:p>
          <a:p>
            <a:pPr lvl="1"/>
            <a:r>
              <a:rPr lang="en-US" dirty="0" smtClean="0"/>
              <a:t>Engl. “Time to market”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477000"/>
            <a:ext cx="12546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20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Pore</a:t>
            </a:r>
            <a:r>
              <a:rPr lang="sr-Latn-RS" dirty="0" smtClean="0"/>
              <a:t>đ</a:t>
            </a:r>
            <a:r>
              <a:rPr lang="en-US" dirty="0" err="1" smtClean="0"/>
              <a:t>enje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nivou</a:t>
            </a:r>
            <a:r>
              <a:rPr lang="en-US" dirty="0" smtClean="0"/>
              <a:t> </a:t>
            </a:r>
            <a:r>
              <a:rPr lang="en-US" dirty="0" err="1" smtClean="0"/>
              <a:t>apstrakcije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Poređenje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programskih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nivoa</a:t>
            </a:r>
            <a:r>
              <a:rPr lang="en-US" dirty="0" smtClean="0"/>
              <a:t> </a:t>
            </a:r>
            <a:r>
              <a:rPr lang="en-US" dirty="0" err="1" smtClean="0"/>
              <a:t>apstrakcije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477000"/>
            <a:ext cx="11022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21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pic>
        <p:nvPicPr>
          <p:cNvPr id="2049" name="Picture 1" descr="C:\Users\Mina\Desktop\scripting.an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971800"/>
            <a:ext cx="5412757" cy="325858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477000"/>
            <a:ext cx="11022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22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pic>
        <p:nvPicPr>
          <p:cNvPr id="37890" name="Picture 2" descr="C:\Users\Mina\Desktop\scripting_language_overall_satisfac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7315200" cy="451397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8320"/>
            <a:ext cx="8686800" cy="452628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Spajanje</a:t>
            </a:r>
            <a:r>
              <a:rPr lang="en-US" dirty="0" smtClean="0"/>
              <a:t> </a:t>
            </a:r>
            <a:r>
              <a:rPr lang="en-US" dirty="0" err="1" smtClean="0"/>
              <a:t>postojećih</a:t>
            </a:r>
            <a:r>
              <a:rPr lang="en-US" dirty="0" smtClean="0"/>
              <a:t> </a:t>
            </a:r>
            <a:r>
              <a:rPr lang="en-US" dirty="0" err="1" smtClean="0"/>
              <a:t>programskih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sr-Latn-RS" dirty="0" smtClean="0"/>
              <a:t>Č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promene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aplikaciji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Prisutnost</a:t>
            </a:r>
            <a:r>
              <a:rPr lang="en-US" dirty="0" smtClean="0"/>
              <a:t> </a:t>
            </a:r>
            <a:r>
              <a:rPr lang="en-US" dirty="0" err="1" smtClean="0"/>
              <a:t>grafičkog</a:t>
            </a:r>
            <a:r>
              <a:rPr lang="en-US" dirty="0" smtClean="0"/>
              <a:t> </a:t>
            </a:r>
            <a:r>
              <a:rPr lang="en-US" dirty="0" err="1" smtClean="0"/>
              <a:t>korisničkog</a:t>
            </a:r>
            <a:r>
              <a:rPr lang="en-US" dirty="0" smtClean="0"/>
              <a:t> </a:t>
            </a:r>
            <a:r>
              <a:rPr lang="en-US" dirty="0" err="1" smtClean="0"/>
              <a:t>interfejsa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se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menjaju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Aplikacija</a:t>
            </a:r>
            <a:r>
              <a:rPr lang="en-US" dirty="0" smtClean="0"/>
              <a:t> je </a:t>
            </a:r>
            <a:r>
              <a:rPr lang="en-US" dirty="0" err="1" smtClean="0"/>
              <a:t>proširiva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Aplikacija</a:t>
            </a:r>
            <a:r>
              <a:rPr lang="en-US" dirty="0" smtClean="0"/>
              <a:t> </a:t>
            </a:r>
            <a:r>
              <a:rPr lang="en-US" dirty="0" err="1" smtClean="0"/>
              <a:t>manipuliše</a:t>
            </a:r>
            <a:r>
              <a:rPr lang="en-US" dirty="0" smtClean="0"/>
              <a:t> </a:t>
            </a:r>
            <a:r>
              <a:rPr lang="en-US" dirty="0" err="1" smtClean="0"/>
              <a:t>Stringovima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553200"/>
            <a:ext cx="8736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23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3536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ne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koristiti</a:t>
            </a:r>
            <a:r>
              <a:rPr lang="en-US" dirty="0" smtClean="0"/>
              <a:t> </a:t>
            </a:r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31720"/>
            <a:ext cx="8382000" cy="4526280"/>
          </a:xfrm>
        </p:spPr>
        <p:txBody>
          <a:bodyPr/>
          <a:lstStyle/>
          <a:p>
            <a:pPr lvl="0"/>
            <a:r>
              <a:rPr lang="en-US" dirty="0" err="1" smtClean="0"/>
              <a:t>Kompleksni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Procesuiranje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količine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strogo</a:t>
            </a:r>
            <a:r>
              <a:rPr lang="en-US" dirty="0" smtClean="0"/>
              <a:t> </a:t>
            </a:r>
            <a:r>
              <a:rPr lang="en-US" dirty="0" err="1" smtClean="0"/>
              <a:t>definisane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stalne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477000"/>
            <a:ext cx="7974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24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Zaklju</a:t>
            </a:r>
            <a:r>
              <a:rPr lang="sr-Latn-RS" dirty="0" smtClean="0"/>
              <a:t>č</a:t>
            </a:r>
            <a:r>
              <a:rPr lang="en-US" dirty="0" err="1" smtClean="0"/>
              <a:t>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262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Brz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Jednostavna</a:t>
            </a:r>
            <a:r>
              <a:rPr lang="en-US" dirty="0" smtClean="0"/>
              <a:t> </a:t>
            </a:r>
            <a:r>
              <a:rPr lang="en-US" dirty="0" err="1" smtClean="0"/>
              <a:t>sintaksa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semantika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sr-Latn-RS" dirty="0" smtClean="0"/>
              <a:t>č</a:t>
            </a:r>
            <a:r>
              <a:rPr lang="en-US" dirty="0" err="1" smtClean="0"/>
              <a:t>etiri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sistemski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endParaRPr lang="en-US" dirty="0" smtClean="0"/>
          </a:p>
          <a:p>
            <a:pPr lvl="1"/>
            <a:r>
              <a:rPr lang="en-US" dirty="0" err="1" smtClean="0"/>
              <a:t>Produktivnost</a:t>
            </a:r>
            <a:r>
              <a:rPr lang="en-US" dirty="0" smtClean="0"/>
              <a:t> </a:t>
            </a:r>
            <a:r>
              <a:rPr lang="en-US" dirty="0" err="1" smtClean="0"/>
              <a:t>programera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err="1" smtClean="0"/>
              <a:t>koda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Br</a:t>
            </a:r>
            <a:r>
              <a:rPr lang="sr-Latn-RS" dirty="0" smtClean="0"/>
              <a:t>ž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&gt; </a:t>
            </a:r>
            <a:r>
              <a:rPr lang="en-US" dirty="0" err="1" smtClean="0"/>
              <a:t>Brzo</a:t>
            </a:r>
            <a:r>
              <a:rPr lang="en-US" dirty="0" smtClean="0"/>
              <a:t> </a:t>
            </a:r>
            <a:r>
              <a:rPr lang="en-US" dirty="0" err="1" smtClean="0"/>
              <a:t>izvr</a:t>
            </a:r>
            <a:r>
              <a:rPr lang="sr-Latn-RS" dirty="0" smtClean="0"/>
              <a:t>š</a:t>
            </a:r>
            <a:r>
              <a:rPr lang="en-US" dirty="0" err="1" smtClean="0"/>
              <a:t>avanje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77200" y="6553200"/>
            <a:ext cx="10260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25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Zaklju</a:t>
            </a:r>
            <a:r>
              <a:rPr lang="sr-Latn-RS" dirty="0" smtClean="0"/>
              <a:t>č</a:t>
            </a:r>
            <a:r>
              <a:rPr lang="en-US" dirty="0" err="1" smtClean="0"/>
              <a:t>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74520"/>
            <a:ext cx="8534400" cy="4526280"/>
          </a:xfrm>
        </p:spPr>
        <p:txBody>
          <a:bodyPr/>
          <a:lstStyle/>
          <a:p>
            <a:r>
              <a:rPr lang="en-US" dirty="0" err="1" smtClean="0"/>
              <a:t>Glavna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endParaRPr lang="en-US" dirty="0" smtClean="0"/>
          </a:p>
          <a:p>
            <a:r>
              <a:rPr lang="en-US" dirty="0" err="1" smtClean="0"/>
              <a:t>Udeo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RS" dirty="0" smtClean="0"/>
              <a:t>ž</a:t>
            </a:r>
            <a:r>
              <a:rPr lang="en-US" dirty="0" err="1" smtClean="0"/>
              <a:t>istu</a:t>
            </a:r>
            <a:r>
              <a:rPr lang="en-US" dirty="0" smtClean="0"/>
              <a:t> </a:t>
            </a:r>
            <a:r>
              <a:rPr lang="en-US" dirty="0" err="1" smtClean="0"/>
              <a:t>raste</a:t>
            </a:r>
            <a:endParaRPr lang="en-US" dirty="0" smtClean="0"/>
          </a:p>
          <a:p>
            <a:r>
              <a:rPr lang="en-US" dirty="0" err="1" smtClean="0"/>
              <a:t>Ekspanzija</a:t>
            </a:r>
            <a:r>
              <a:rPr lang="en-US" dirty="0" smtClean="0"/>
              <a:t> </a:t>
            </a:r>
            <a:r>
              <a:rPr lang="en-US" dirty="0" err="1" smtClean="0"/>
              <a:t>Interneta</a:t>
            </a:r>
            <a:r>
              <a:rPr lang="en-US" dirty="0" smtClean="0"/>
              <a:t> </a:t>
            </a:r>
            <a:r>
              <a:rPr lang="en-US" dirty="0" err="1" smtClean="0"/>
              <a:t>populari</a:t>
            </a:r>
            <a:r>
              <a:rPr lang="sr-Latn-RS" dirty="0" smtClean="0"/>
              <a:t>š</a:t>
            </a:r>
            <a:r>
              <a:rPr lang="en-US" dirty="0" smtClean="0"/>
              <a:t>e </a:t>
            </a:r>
            <a:r>
              <a:rPr lang="en-US" dirty="0" err="1" smtClean="0"/>
              <a:t>kori</a:t>
            </a:r>
            <a:r>
              <a:rPr lang="sr-Latn-RS" dirty="0" smtClean="0"/>
              <a:t>šć</a:t>
            </a:r>
            <a:r>
              <a:rPr lang="en-US" dirty="0" err="1" smtClean="0"/>
              <a:t>enje</a:t>
            </a:r>
            <a:endParaRPr lang="en-US" dirty="0" smtClean="0"/>
          </a:p>
          <a:p>
            <a:endParaRPr lang="sr-Latn-R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“Use computers less efficiently, </a:t>
            </a:r>
            <a:br>
              <a:rPr lang="en-US" b="1" i="1" dirty="0" smtClean="0"/>
            </a:br>
            <a:r>
              <a:rPr lang="en-US" b="1" i="1" dirty="0" smtClean="0"/>
              <a:t>use people more efficiently”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8736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26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Sistemski programski 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458200" cy="4526280"/>
          </a:xfrm>
        </p:spPr>
        <p:txBody>
          <a:bodyPr/>
          <a:lstStyle/>
          <a:p>
            <a:r>
              <a:rPr lang="sr-Latn-RS" dirty="0" smtClean="0"/>
              <a:t> </a:t>
            </a:r>
            <a:r>
              <a:rPr lang="sr-Latn-RS" sz="2800" dirty="0" smtClean="0"/>
              <a:t>Dizajnirani za</a:t>
            </a:r>
            <a:r>
              <a:rPr lang="en-US" sz="2800" dirty="0" smtClean="0"/>
              <a:t>:</a:t>
            </a:r>
          </a:p>
          <a:p>
            <a:pPr lvl="1"/>
            <a:r>
              <a:rPr lang="sr-Latn-RS" dirty="0" smtClean="0"/>
              <a:t> </a:t>
            </a:r>
            <a:r>
              <a:rPr lang="en-US" dirty="0" smtClean="0"/>
              <a:t>I</a:t>
            </a:r>
            <a:r>
              <a:rPr lang="sr-Latn-RS" dirty="0" smtClean="0"/>
              <a:t>zgradnju struktura podataka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nule</a:t>
            </a:r>
            <a:endParaRPr lang="en-US" dirty="0" smtClean="0"/>
          </a:p>
          <a:p>
            <a:pPr lvl="1"/>
            <a:r>
              <a:rPr lang="sr-Latn-RS" dirty="0" smtClean="0"/>
              <a:t> </a:t>
            </a:r>
            <a:r>
              <a:rPr lang="en-US" dirty="0" err="1" smtClean="0"/>
              <a:t>Izgradnju</a:t>
            </a:r>
            <a:r>
              <a:rPr lang="en-US" dirty="0" smtClean="0"/>
              <a:t> </a:t>
            </a:r>
            <a:r>
              <a:rPr lang="sr-Latn-RS" dirty="0" smtClean="0"/>
              <a:t>algoritama od nule</a:t>
            </a:r>
            <a:endParaRPr lang="en-US" dirty="0" smtClean="0"/>
          </a:p>
          <a:p>
            <a:pPr lvl="1"/>
            <a:r>
              <a:rPr lang="en-US" dirty="0" err="1" smtClean="0"/>
              <a:t>Unapre</a:t>
            </a:r>
            <a:r>
              <a:rPr lang="sr-Latn-RS" dirty="0" smtClean="0"/>
              <a:t>đ</a:t>
            </a:r>
            <a:r>
              <a:rPr lang="en-US" dirty="0" err="1" smtClean="0"/>
              <a:t>ivanje</a:t>
            </a:r>
            <a:r>
              <a:rPr lang="en-US" dirty="0" smtClean="0"/>
              <a:t> </a:t>
            </a:r>
            <a:r>
              <a:rPr lang="en-US" dirty="0" err="1" smtClean="0"/>
              <a:t>kompleksnosti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endParaRPr lang="en-US" dirty="0" smtClean="0"/>
          </a:p>
          <a:p>
            <a:pPr lvl="1">
              <a:buNone/>
            </a:pPr>
            <a:endParaRPr lang="sr-Latn-RS" dirty="0" smtClean="0"/>
          </a:p>
          <a:p>
            <a:r>
              <a:rPr lang="sr-Latn-RS" sz="2800" dirty="0" smtClean="0"/>
              <a:t>Na nivou najprimitivnijih računarskih</a:t>
            </a:r>
            <a:r>
              <a:rPr lang="en-US" sz="2800" dirty="0" smtClean="0"/>
              <a:t> </a:t>
            </a:r>
            <a:r>
              <a:rPr lang="sr-Latn-RS" sz="2800" dirty="0" smtClean="0"/>
              <a:t>elemenata</a:t>
            </a:r>
            <a:endParaRPr lang="en-US" sz="2800" dirty="0" smtClean="0"/>
          </a:p>
          <a:p>
            <a:pPr lvl="1"/>
            <a:r>
              <a:rPr lang="en-US" sz="2200" dirty="0" smtClean="0"/>
              <a:t>R</a:t>
            </a:r>
            <a:r>
              <a:rPr lang="sr-Latn-RS" sz="2200" dirty="0" smtClean="0"/>
              <a:t>eč memorije</a:t>
            </a:r>
            <a:endParaRPr lang="en-US" sz="2200" dirty="0" smtClean="0"/>
          </a:p>
          <a:p>
            <a:pPr lvl="1"/>
            <a:r>
              <a:rPr lang="en-US" sz="2200" dirty="0" err="1" smtClean="0"/>
              <a:t>Resursi</a:t>
            </a:r>
            <a:r>
              <a:rPr lang="en-US" sz="2200" dirty="0" smtClean="0"/>
              <a:t> </a:t>
            </a:r>
            <a:r>
              <a:rPr lang="en-US" sz="2200" dirty="0" err="1" smtClean="0"/>
              <a:t>bliski</a:t>
            </a:r>
            <a:r>
              <a:rPr lang="en-US" sz="2200" dirty="0" smtClean="0"/>
              <a:t> </a:t>
            </a:r>
            <a:r>
              <a:rPr lang="en-US" sz="2200" dirty="0" err="1" smtClean="0"/>
              <a:t>arhitekturi</a:t>
            </a:r>
            <a:r>
              <a:rPr lang="en-US" sz="2200" dirty="0" smtClean="0"/>
              <a:t> </a:t>
            </a:r>
            <a:r>
              <a:rPr lang="en-US" sz="2200" dirty="0" err="1" smtClean="0"/>
              <a:t>ra</a:t>
            </a:r>
            <a:r>
              <a:rPr lang="sr-Latn-RS" sz="2200" dirty="0" smtClean="0"/>
              <a:t>č</a:t>
            </a:r>
            <a:r>
              <a:rPr lang="en-US" sz="2200" dirty="0" err="1" smtClean="0"/>
              <a:t>unara</a:t>
            </a:r>
            <a:endParaRPr lang="sr-Latn-R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553200"/>
            <a:ext cx="8736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3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4526280"/>
          </a:xfrm>
        </p:spPr>
        <p:txBody>
          <a:bodyPr/>
          <a:lstStyle/>
          <a:p>
            <a:r>
              <a:rPr lang="en-US" dirty="0" err="1" smtClean="0"/>
              <a:t>Dizajnirani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sr-Latn-RS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mo</a:t>
            </a:r>
            <a:r>
              <a:rPr lang="sr-Latn-RS" dirty="0" smtClean="0"/>
              <a:t>ć</a:t>
            </a:r>
            <a:r>
              <a:rPr lang="en-US" dirty="0" err="1" smtClean="0"/>
              <a:t>nih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 smtClean="0"/>
          </a:p>
          <a:p>
            <a:pPr lvl="1"/>
            <a:r>
              <a:rPr lang="en-US" dirty="0" err="1" smtClean="0"/>
              <a:t>Pojednostavljenje</a:t>
            </a:r>
            <a:r>
              <a:rPr lang="en-US" dirty="0" smtClean="0"/>
              <a:t> </a:t>
            </a:r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R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komponenti</a:t>
            </a:r>
            <a:endParaRPr lang="en-US" dirty="0" smtClean="0"/>
          </a:p>
          <a:p>
            <a:pPr lvl="1"/>
            <a:r>
              <a:rPr lang="en-US" dirty="0" err="1" smtClean="0"/>
              <a:t>Brz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aplikacija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553200"/>
            <a:ext cx="721240" cy="235688"/>
          </a:xfrm>
        </p:spPr>
        <p:txBody>
          <a:bodyPr/>
          <a:lstStyle/>
          <a:p>
            <a:fld id="{93175780-11F1-4D6C-9ED3-37C17487128E}" type="slidenum">
              <a:rPr lang="en-US" smtClean="0"/>
              <a:t>4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  <p:pic>
        <p:nvPicPr>
          <p:cNvPr id="1026" name="Picture 2" descr="C:\Users\Mina\Desktop\ch2.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4267200"/>
            <a:ext cx="3590925" cy="1419225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Primenu</a:t>
            </a:r>
            <a:r>
              <a:rPr lang="en-US" dirty="0" smtClean="0"/>
              <a:t> </a:t>
            </a:r>
            <a:r>
              <a:rPr lang="en-US" dirty="0" err="1" smtClean="0"/>
              <a:t>skriptnih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</a:t>
            </a:r>
            <a:r>
              <a:rPr lang="en-US" dirty="0" err="1" smtClean="0"/>
              <a:t>pove</a:t>
            </a:r>
            <a:r>
              <a:rPr lang="sr-Latn-RS" dirty="0" smtClean="0"/>
              <a:t>ć</a:t>
            </a:r>
            <a:r>
              <a:rPr lang="en-US" dirty="0" err="1" smtClean="0"/>
              <a:t>avaju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err="1" smtClean="0"/>
              <a:t>rze</a:t>
            </a:r>
            <a:r>
              <a:rPr lang="en-US" dirty="0" smtClean="0"/>
              <a:t> ma</a:t>
            </a:r>
            <a:r>
              <a:rPr lang="sr-Latn-RS" dirty="0" smtClean="0"/>
              <a:t>š</a:t>
            </a:r>
            <a:r>
              <a:rPr lang="en-US" dirty="0" err="1" smtClean="0"/>
              <a:t>ine</a:t>
            </a:r>
            <a:endParaRPr lang="en-US" dirty="0" smtClean="0"/>
          </a:p>
          <a:p>
            <a:pPr lvl="1"/>
            <a:r>
              <a:rPr lang="en-US" dirty="0" err="1" smtClean="0"/>
              <a:t>Bolji</a:t>
            </a:r>
            <a:r>
              <a:rPr lang="en-US" dirty="0" smtClean="0"/>
              <a:t> </a:t>
            </a:r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 smtClean="0"/>
          </a:p>
          <a:p>
            <a:pPr lvl="1"/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aj</a:t>
            </a:r>
            <a:r>
              <a:rPr lang="en-US" dirty="0" smtClean="0"/>
              <a:t> </a:t>
            </a:r>
            <a:r>
              <a:rPr lang="en-US" dirty="0" err="1" smtClean="0"/>
              <a:t>grafi</a:t>
            </a:r>
            <a:r>
              <a:rPr lang="sr-Latn-R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 smtClean="0"/>
              <a:t>korisni</a:t>
            </a:r>
            <a:r>
              <a:rPr lang="sr-Latn-R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</a:t>
            </a:r>
            <a:r>
              <a:rPr lang="en-US" dirty="0" err="1" smtClean="0"/>
              <a:t>interfejsa</a:t>
            </a:r>
            <a:endParaRPr lang="en-US" dirty="0" smtClean="0"/>
          </a:p>
          <a:p>
            <a:pPr lvl="1"/>
            <a:r>
              <a:rPr lang="en-US" dirty="0" err="1" smtClean="0"/>
              <a:t>Arhitektura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endParaRPr lang="en-US" dirty="0" smtClean="0"/>
          </a:p>
          <a:p>
            <a:pPr lvl="1"/>
            <a:r>
              <a:rPr lang="en-US" dirty="0" err="1" smtClean="0"/>
              <a:t>Ekspanzija</a:t>
            </a:r>
            <a:r>
              <a:rPr lang="en-US" dirty="0" smtClean="0"/>
              <a:t> </a:t>
            </a:r>
            <a:r>
              <a:rPr lang="en-US" dirty="0" err="1" smtClean="0"/>
              <a:t>Interneta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553200"/>
            <a:ext cx="7974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5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534400" cy="452628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Interpretativni</a:t>
            </a:r>
            <a:r>
              <a:rPr lang="en-US" sz="2800" dirty="0" smtClean="0"/>
              <a:t> </a:t>
            </a:r>
            <a:r>
              <a:rPr lang="en-US" sz="2800" dirty="0" err="1" smtClean="0"/>
              <a:t>programski</a:t>
            </a:r>
            <a:r>
              <a:rPr lang="en-US" sz="2800" dirty="0" smtClean="0"/>
              <a:t> </a:t>
            </a:r>
            <a:r>
              <a:rPr lang="en-US" sz="2800" dirty="0" err="1" smtClean="0"/>
              <a:t>jezik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Veoma</a:t>
            </a:r>
            <a:r>
              <a:rPr lang="en-US" sz="2800" dirty="0" smtClean="0"/>
              <a:t> </a:t>
            </a:r>
            <a:r>
              <a:rPr lang="en-US" sz="2800" dirty="0" err="1" smtClean="0"/>
              <a:t>visok</a:t>
            </a:r>
            <a:r>
              <a:rPr lang="en-US" sz="2800" dirty="0" smtClean="0"/>
              <a:t> </a:t>
            </a:r>
            <a:r>
              <a:rPr lang="en-US" sz="2800" dirty="0" err="1" smtClean="0"/>
              <a:t>nivo</a:t>
            </a:r>
            <a:r>
              <a:rPr lang="en-US" sz="2800" dirty="0" smtClean="0"/>
              <a:t> </a:t>
            </a:r>
            <a:r>
              <a:rPr lang="en-US" sz="2800" dirty="0" err="1" smtClean="0"/>
              <a:t>apstrakcije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Podr</a:t>
            </a:r>
            <a:r>
              <a:rPr lang="sr-Latn-RS" sz="2800" dirty="0" smtClean="0"/>
              <a:t>ž</a:t>
            </a:r>
            <a:r>
              <a:rPr lang="en-US" sz="2800" dirty="0" err="1" smtClean="0"/>
              <a:t>ava</a:t>
            </a:r>
            <a:r>
              <a:rPr lang="en-US" sz="2800" dirty="0" smtClean="0"/>
              <a:t> </a:t>
            </a:r>
            <a:r>
              <a:rPr lang="en-US" sz="2800" dirty="0" err="1" smtClean="0"/>
              <a:t>skripte</a:t>
            </a:r>
            <a:endParaRPr lang="en-US" sz="2800" dirty="0" smtClean="0"/>
          </a:p>
          <a:p>
            <a:pPr lvl="1"/>
            <a:r>
              <a:rPr lang="en-US" sz="2200" dirty="0" err="1" smtClean="0"/>
              <a:t>programe</a:t>
            </a:r>
            <a:r>
              <a:rPr lang="en-US" sz="2200" dirty="0" smtClean="0"/>
              <a:t> </a:t>
            </a:r>
            <a:r>
              <a:rPr lang="en-US" sz="2200" dirty="0" err="1" smtClean="0"/>
              <a:t>napisane</a:t>
            </a:r>
            <a:r>
              <a:rPr lang="en-US" sz="2200" dirty="0" smtClean="0"/>
              <a:t> </a:t>
            </a:r>
            <a:r>
              <a:rPr lang="en-US" sz="2200" dirty="0" err="1" smtClean="0"/>
              <a:t>za</a:t>
            </a:r>
            <a:r>
              <a:rPr lang="en-US" sz="2200" dirty="0" smtClean="0"/>
              <a:t> </a:t>
            </a:r>
            <a:r>
              <a:rPr lang="en-US" sz="2200" dirty="0" err="1" smtClean="0"/>
              <a:t>specijalno</a:t>
            </a:r>
            <a:r>
              <a:rPr lang="en-US" sz="2200" dirty="0" smtClean="0"/>
              <a:t> </a:t>
            </a:r>
            <a:r>
              <a:rPr lang="en-US" sz="2200" dirty="0" err="1" smtClean="0"/>
              <a:t>izvr</a:t>
            </a:r>
            <a:r>
              <a:rPr lang="sr-Latn-RS" sz="2200" dirty="0" smtClean="0"/>
              <a:t>š</a:t>
            </a:r>
            <a:r>
              <a:rPr lang="en-US" sz="2200" dirty="0" smtClean="0"/>
              <a:t>no </a:t>
            </a:r>
            <a:r>
              <a:rPr lang="en-US" sz="2200" dirty="0" err="1" smtClean="0"/>
              <a:t>okru</a:t>
            </a:r>
            <a:r>
              <a:rPr lang="sr-Latn-RS" sz="2200" dirty="0" smtClean="0"/>
              <a:t>ž</a:t>
            </a:r>
            <a:r>
              <a:rPr lang="en-US" sz="2200" dirty="0" err="1" smtClean="0"/>
              <a:t>enje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r>
              <a:rPr lang="en-US" sz="2800" dirty="0" err="1" smtClean="0"/>
              <a:t>Interpretiraju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automatizuju</a:t>
            </a:r>
            <a:r>
              <a:rPr lang="en-US" sz="2800" dirty="0" smtClean="0"/>
              <a:t> </a:t>
            </a:r>
            <a:r>
              <a:rPr lang="en-US" sz="2800" dirty="0" err="1" smtClean="0"/>
              <a:t>izvr</a:t>
            </a:r>
            <a:r>
              <a:rPr lang="sr-Latn-RS" sz="2800" dirty="0" smtClean="0"/>
              <a:t>š</a:t>
            </a:r>
            <a:r>
              <a:rPr lang="en-US" sz="2800" dirty="0" err="1" smtClean="0"/>
              <a:t>avanje</a:t>
            </a:r>
            <a:r>
              <a:rPr lang="en-US" sz="2800" dirty="0" smtClean="0"/>
              <a:t> </a:t>
            </a:r>
            <a:r>
              <a:rPr lang="en-US" sz="2800" dirty="0" err="1" smtClean="0"/>
              <a:t>zadataka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Alternativa</a:t>
            </a:r>
            <a:r>
              <a:rPr lang="en-US" sz="2800" dirty="0" smtClean="0"/>
              <a:t> – </a:t>
            </a:r>
            <a:r>
              <a:rPr lang="sr-Latn-RS" sz="2800" dirty="0" smtClean="0"/>
              <a:t>č</a:t>
            </a:r>
            <a:r>
              <a:rPr lang="en-US" sz="2800" dirty="0" err="1" smtClean="0"/>
              <a:t>ovek</a:t>
            </a:r>
            <a:r>
              <a:rPr lang="en-US" sz="2800" dirty="0" smtClean="0"/>
              <a:t> </a:t>
            </a:r>
            <a:r>
              <a:rPr lang="en-US" sz="2800" dirty="0" err="1" smtClean="0"/>
              <a:t>operater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546112"/>
            <a:ext cx="6450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6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Tipovi</a:t>
            </a:r>
            <a:r>
              <a:rPr lang="en-US" dirty="0" smtClean="0"/>
              <a:t> </a:t>
            </a:r>
            <a:r>
              <a:rPr lang="en-US" dirty="0" err="1" smtClean="0"/>
              <a:t>skriptnih</a:t>
            </a:r>
            <a:r>
              <a:rPr lang="en-US" dirty="0" smtClean="0"/>
              <a:t> </a:t>
            </a:r>
            <a:r>
              <a:rPr lang="en-US" dirty="0" err="1" smtClean="0"/>
              <a:t>programskih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Lepljivi</a:t>
            </a:r>
            <a:r>
              <a:rPr lang="en-US" dirty="0" smtClean="0"/>
              <a:t> (</a:t>
            </a:r>
            <a:r>
              <a:rPr lang="en-US" dirty="0" err="1" smtClean="0"/>
              <a:t>engl</a:t>
            </a:r>
            <a:r>
              <a:rPr lang="en-US" dirty="0" smtClean="0"/>
              <a:t>. “Glue”) </a:t>
            </a:r>
            <a:r>
              <a:rPr lang="en-US" dirty="0" err="1" smtClean="0"/>
              <a:t>jezici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Jezici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ljuske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GUI </a:t>
            </a:r>
            <a:r>
              <a:rPr lang="en-US" dirty="0" err="1" smtClean="0"/>
              <a:t>skript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Specifi</a:t>
            </a:r>
            <a:r>
              <a:rPr lang="sr-Latn-RS" dirty="0" smtClean="0"/>
              <a:t>č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jezici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aplikacije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Ugradivi</a:t>
            </a:r>
            <a:r>
              <a:rPr lang="en-US" dirty="0" smtClean="0"/>
              <a:t> (eng. “embeddable”) </a:t>
            </a:r>
            <a:r>
              <a:rPr lang="en-US" dirty="0" err="1" smtClean="0"/>
              <a:t>jezici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546112"/>
            <a:ext cx="6450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7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Lepljivi</a:t>
            </a:r>
            <a:r>
              <a:rPr lang="en-US" dirty="0" smtClean="0"/>
              <a:t> (</a:t>
            </a:r>
            <a:r>
              <a:rPr lang="en-US" dirty="0" err="1" smtClean="0"/>
              <a:t>engl</a:t>
            </a:r>
            <a:r>
              <a:rPr lang="en-US" dirty="0" smtClean="0"/>
              <a:t>. “Glue”) </a:t>
            </a:r>
            <a:r>
              <a:rPr lang="en-US" dirty="0" err="1" smtClean="0"/>
              <a:t>jezici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Naj</a:t>
            </a:r>
            <a:r>
              <a:rPr lang="sr-Latn-RS" dirty="0" smtClean="0"/>
              <a:t>č</a:t>
            </a:r>
            <a:r>
              <a:rPr lang="en-US" dirty="0" smtClean="0"/>
              <a:t>e</a:t>
            </a:r>
            <a:r>
              <a:rPr lang="sr-Latn-RS" dirty="0" smtClean="0"/>
              <a:t>šć</a:t>
            </a:r>
            <a:r>
              <a:rPr lang="en-US" dirty="0" smtClean="0"/>
              <a:t>e </a:t>
            </a:r>
            <a:r>
              <a:rPr lang="en-US" dirty="0" err="1" smtClean="0"/>
              <a:t>skriptni</a:t>
            </a:r>
            <a:r>
              <a:rPr lang="en-US" dirty="0" smtClean="0"/>
              <a:t> </a:t>
            </a:r>
            <a:r>
              <a:rPr lang="en-US" dirty="0" err="1" smtClean="0"/>
              <a:t>programski</a:t>
            </a:r>
            <a:r>
              <a:rPr lang="en-US" dirty="0" smtClean="0"/>
              <a:t> </a:t>
            </a:r>
            <a:r>
              <a:rPr lang="en-US" dirty="0" err="1" smtClean="0"/>
              <a:t>jezik</a:t>
            </a:r>
            <a:endParaRPr lang="en-US" dirty="0" smtClean="0"/>
          </a:p>
          <a:p>
            <a:r>
              <a:rPr lang="en-US" dirty="0" err="1" smtClean="0"/>
              <a:t>Povezuje</a:t>
            </a:r>
            <a:r>
              <a:rPr lang="en-US" dirty="0" smtClean="0"/>
              <a:t> (“</a:t>
            </a:r>
            <a:r>
              <a:rPr lang="en-US" dirty="0" err="1" smtClean="0"/>
              <a:t>lepi</a:t>
            </a:r>
            <a:r>
              <a:rPr lang="en-US" dirty="0" smtClean="0"/>
              <a:t>”) </a:t>
            </a:r>
            <a:r>
              <a:rPr lang="en-US" dirty="0" err="1" smtClean="0"/>
              <a:t>softverske</a:t>
            </a:r>
            <a:r>
              <a:rPr lang="en-US" dirty="0" smtClean="0"/>
              <a:t> </a:t>
            </a:r>
            <a:r>
              <a:rPr lang="en-US" dirty="0" err="1" smtClean="0"/>
              <a:t>komponente</a:t>
            </a:r>
            <a:endParaRPr lang="en-US" dirty="0" smtClean="0"/>
          </a:p>
          <a:p>
            <a:pPr lvl="1"/>
            <a:r>
              <a:rPr lang="en-US" dirty="0" smtClean="0"/>
              <a:t>Primer: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serverom</a:t>
            </a:r>
            <a:endParaRPr lang="en-US" dirty="0" smtClean="0"/>
          </a:p>
          <a:p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primera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Unix shell </a:t>
            </a:r>
            <a:r>
              <a:rPr lang="en-US" dirty="0" err="1" smtClean="0"/>
              <a:t>skripte</a:t>
            </a:r>
            <a:r>
              <a:rPr lang="en-US" dirty="0" smtClean="0"/>
              <a:t> (</a:t>
            </a:r>
            <a:r>
              <a:rPr lang="en-US" dirty="0" err="1" smtClean="0"/>
              <a:t>csh</a:t>
            </a:r>
            <a:r>
              <a:rPr lang="en-US" dirty="0" smtClean="0"/>
              <a:t>, bash, </a:t>
            </a:r>
            <a:r>
              <a:rPr lang="en-US" dirty="0" err="1" smtClean="0"/>
              <a:t>sh</a:t>
            </a:r>
            <a:r>
              <a:rPr lang="en-US" dirty="0" smtClean="0"/>
              <a:t>…)</a:t>
            </a:r>
          </a:p>
          <a:p>
            <a:pPr lvl="1"/>
            <a:r>
              <a:rPr lang="en-US" dirty="0" smtClean="0"/>
              <a:t>JavaScript</a:t>
            </a:r>
          </a:p>
          <a:p>
            <a:pPr lvl="1"/>
            <a:r>
              <a:rPr lang="en-US" dirty="0" smtClean="0"/>
              <a:t>PHP</a:t>
            </a:r>
          </a:p>
          <a:p>
            <a:pPr lvl="1"/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Ruby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477000"/>
            <a:ext cx="797440" cy="388088"/>
          </a:xfrm>
        </p:spPr>
        <p:txBody>
          <a:bodyPr/>
          <a:lstStyle/>
          <a:p>
            <a:fld id="{93175780-11F1-4D6C-9ED3-37C17487128E}" type="slidenum">
              <a:rPr lang="en-US" smtClean="0"/>
              <a:t>8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Jezici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ljuske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526280"/>
          </a:xfrm>
        </p:spPr>
        <p:txBody>
          <a:bodyPr/>
          <a:lstStyle/>
          <a:p>
            <a:r>
              <a:rPr lang="en-US" dirty="0" err="1" smtClean="0"/>
              <a:t>Proiza</a:t>
            </a:r>
            <a:r>
              <a:rPr lang="sr-Latn-RS" dirty="0" smtClean="0"/>
              <a:t>š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automatizacije</a:t>
            </a:r>
            <a:r>
              <a:rPr lang="en-US" dirty="0" smtClean="0"/>
              <a:t>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r>
              <a:rPr lang="en-US" dirty="0" err="1" smtClean="0"/>
              <a:t>poslova</a:t>
            </a:r>
            <a:endParaRPr lang="en-US" dirty="0" smtClean="0"/>
          </a:p>
          <a:p>
            <a:pPr lvl="1"/>
            <a:r>
              <a:rPr lang="en-US" dirty="0" err="1" smtClean="0"/>
              <a:t>Primeri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Startovanje</a:t>
            </a:r>
            <a:r>
              <a:rPr lang="en-US" dirty="0" smtClean="0"/>
              <a:t> </a:t>
            </a:r>
            <a:r>
              <a:rPr lang="en-US" dirty="0" err="1" smtClean="0"/>
              <a:t>sistemskog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endParaRPr lang="en-US" dirty="0" smtClean="0"/>
          </a:p>
          <a:p>
            <a:pPr lvl="2"/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pona</a:t>
            </a:r>
            <a:r>
              <a:rPr lang="sr-Latn-RS" dirty="0" smtClean="0"/>
              <a:t>š</a:t>
            </a:r>
            <a:r>
              <a:rPr lang="en-US" dirty="0" err="1" smtClean="0"/>
              <a:t>anja</a:t>
            </a:r>
            <a:r>
              <a:rPr lang="en-US" dirty="0" smtClean="0"/>
              <a:t> </a:t>
            </a:r>
            <a:r>
              <a:rPr lang="en-US" dirty="0" err="1" smtClean="0"/>
              <a:t>sistemskog</a:t>
            </a:r>
            <a:r>
              <a:rPr lang="en-US" dirty="0" smtClean="0"/>
              <a:t> </a:t>
            </a:r>
            <a:r>
              <a:rPr lang="en-US" dirty="0" err="1" smtClean="0"/>
              <a:t>programa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err="1" smtClean="0"/>
              <a:t>Naslednici</a:t>
            </a:r>
            <a:r>
              <a:rPr lang="en-US" dirty="0" smtClean="0"/>
              <a:t> IBM-</a:t>
            </a:r>
            <a:r>
              <a:rPr lang="en-US" dirty="0" err="1" smtClean="0"/>
              <a:t>ovog</a:t>
            </a:r>
            <a:r>
              <a:rPr lang="en-US" dirty="0" smtClean="0"/>
              <a:t> JCL</a:t>
            </a:r>
          </a:p>
          <a:p>
            <a:pPr lvl="1"/>
            <a:r>
              <a:rPr lang="en-US" dirty="0" smtClean="0"/>
              <a:t>JCL – Job Control Language</a:t>
            </a:r>
          </a:p>
          <a:p>
            <a:pPr lvl="1"/>
            <a:r>
              <a:rPr lang="en-US" dirty="0" err="1" smtClean="0"/>
              <a:t>Kori</a:t>
            </a:r>
            <a:r>
              <a:rPr lang="sr-Latn-RS" dirty="0" smtClean="0"/>
              <a:t>šć</a:t>
            </a:r>
            <a:r>
              <a:rPr lang="en-US" dirty="0" smtClean="0"/>
              <a:t>en u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svrhe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"Skriptni programski jezici", Mina Reljić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05800" y="6477000"/>
            <a:ext cx="797440" cy="311888"/>
          </a:xfrm>
        </p:spPr>
        <p:txBody>
          <a:bodyPr/>
          <a:lstStyle/>
          <a:p>
            <a:fld id="{93175780-11F1-4D6C-9ED3-37C17487128E}" type="slidenum">
              <a:rPr lang="en-US" smtClean="0"/>
              <a:t>9</a:t>
            </a:fld>
            <a:r>
              <a:rPr lang="en-US" dirty="0" smtClean="0"/>
              <a:t>/</a:t>
            </a:r>
            <a:r>
              <a:rPr lang="sr-Latn-RS" dirty="0" smtClean="0"/>
              <a:t>26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324</TotalTime>
  <Words>1026</Words>
  <Application>Microsoft Office PowerPoint</Application>
  <PresentationFormat>On-screen Show (4:3)</PresentationFormat>
  <Paragraphs>267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Foundry</vt:lpstr>
      <vt:lpstr>Diplomski rad: Skriptni programski jezici</vt:lpstr>
      <vt:lpstr>Uvod</vt:lpstr>
      <vt:lpstr>Sistemski programski jezici</vt:lpstr>
      <vt:lpstr>Skriptni programski jezici</vt:lpstr>
      <vt:lpstr>Trend</vt:lpstr>
      <vt:lpstr>Skriptni programski jezik</vt:lpstr>
      <vt:lpstr>Tipovi skriptnih programskih jezika</vt:lpstr>
      <vt:lpstr>Lepljivi (engl. “Glue”) jezici</vt:lpstr>
      <vt:lpstr>Jezici za kontrolu poslova i ljuske</vt:lpstr>
      <vt:lpstr>GUI skript jezici</vt:lpstr>
      <vt:lpstr>Specifični jezici za aplikacije</vt:lpstr>
      <vt:lpstr>Ugradivi jezici</vt:lpstr>
      <vt:lpstr>Skriptni i sistemski jezici</vt:lpstr>
      <vt:lpstr>Skriptni i sistemski jezici</vt:lpstr>
      <vt:lpstr>Promenljive</vt:lpstr>
      <vt:lpstr>Greške u skriptnim jezicima</vt:lpstr>
      <vt:lpstr>Skript jezik – Interpretirani jezik</vt:lpstr>
      <vt:lpstr>Poređenje</vt:lpstr>
      <vt:lpstr>Performanse </vt:lpstr>
      <vt:lpstr>Skrip jezik – jezik visokog nivoa</vt:lpstr>
      <vt:lpstr>Poređenje na nivou apstrakcije</vt:lpstr>
      <vt:lpstr>Stepen zadovoljstva korisnika</vt:lpstr>
      <vt:lpstr>Kada treba koristiti skript jezike</vt:lpstr>
      <vt:lpstr>Kada ne treba koristiti skript jezike</vt:lpstr>
      <vt:lpstr>Zaključak</vt:lpstr>
      <vt:lpstr>Zaključak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Diplomski rad: Skriptni programski jezici</dc:title>
  <dc:creator>Mina</dc:creator>
  <cp:lastModifiedBy>Mina</cp:lastModifiedBy>
  <cp:revision>37</cp:revision>
  <dcterms:created xsi:type="dcterms:W3CDTF">2014-05-18T13:31:16Z</dcterms:created>
  <dcterms:modified xsi:type="dcterms:W3CDTF">2014-05-18T18:55:40Z</dcterms:modified>
</cp:coreProperties>
</file>